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2" r:id="rId3"/>
    <p:sldId id="263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D0C85BEB-2204-495C-8915-67871B0EC4EC}">
          <p14:sldIdLst/>
        </p14:section>
        <p14:section name="Abschnitt ohne Titel" id="{A575FFFE-A1E4-454B-9559-7A6F9AB62DC3}">
          <p14:sldIdLst>
            <p14:sldId id="259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64" autoAdjust="0"/>
    <p:restoredTop sz="95168" autoAdjust="0"/>
  </p:normalViewPr>
  <p:slideViewPr>
    <p:cSldViewPr snapToGrid="0">
      <p:cViewPr varScale="1">
        <p:scale>
          <a:sx n="79" d="100"/>
          <a:sy n="79" d="100"/>
        </p:scale>
        <p:origin x="3156" y="114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AEBE-F7F5-46CF-A18D-21AB4E650F5A}" type="datetimeFigureOut">
              <a:rPr lang="de-DE" smtClean="0"/>
              <a:t>06.09.2022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FE4B-F13D-42C3-BB28-3F4E8AF69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2001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AEBE-F7F5-46CF-A18D-21AB4E650F5A}" type="datetimeFigureOut">
              <a:rPr lang="de-DE" smtClean="0"/>
              <a:t>06.09.2022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FE4B-F13D-42C3-BB28-3F4E8AF69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8241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AEBE-F7F5-46CF-A18D-21AB4E650F5A}" type="datetimeFigureOut">
              <a:rPr lang="de-DE" smtClean="0"/>
              <a:t>06.09.2022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FE4B-F13D-42C3-BB28-3F4E8AF69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365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AEBE-F7F5-46CF-A18D-21AB4E650F5A}" type="datetimeFigureOut">
              <a:rPr lang="de-DE" smtClean="0"/>
              <a:t>06.09.2022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FE4B-F13D-42C3-BB28-3F4E8AF69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8968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AEBE-F7F5-46CF-A18D-21AB4E650F5A}" type="datetimeFigureOut">
              <a:rPr lang="de-DE" smtClean="0"/>
              <a:t>06.09.2022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FE4B-F13D-42C3-BB28-3F4E8AF69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1449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AEBE-F7F5-46CF-A18D-21AB4E650F5A}" type="datetimeFigureOut">
              <a:rPr lang="de-DE" smtClean="0"/>
              <a:t>06.09.2022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FE4B-F13D-42C3-BB28-3F4E8AF69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0066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AEBE-F7F5-46CF-A18D-21AB4E650F5A}" type="datetimeFigureOut">
              <a:rPr lang="de-DE" smtClean="0"/>
              <a:t>06.09.2022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FE4B-F13D-42C3-BB28-3F4E8AF69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3441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AEBE-F7F5-46CF-A18D-21AB4E650F5A}" type="datetimeFigureOut">
              <a:rPr lang="de-DE" smtClean="0"/>
              <a:t>06.09.2022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FE4B-F13D-42C3-BB28-3F4E8AF69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3117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AEBE-F7F5-46CF-A18D-21AB4E650F5A}" type="datetimeFigureOut">
              <a:rPr lang="de-DE" smtClean="0"/>
              <a:t>06.09.2022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FE4B-F13D-42C3-BB28-3F4E8AF69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3778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AEBE-F7F5-46CF-A18D-21AB4E650F5A}" type="datetimeFigureOut">
              <a:rPr lang="de-DE" smtClean="0"/>
              <a:t>06.09.2022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FE4B-F13D-42C3-BB28-3F4E8AF69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888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AEBE-F7F5-46CF-A18D-21AB4E650F5A}" type="datetimeFigureOut">
              <a:rPr lang="de-DE" smtClean="0"/>
              <a:t>06.09.2022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FFE4B-F13D-42C3-BB28-3F4E8AF69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0764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5AEBE-F7F5-46CF-A18D-21AB4E650F5A}" type="datetimeFigureOut">
              <a:rPr lang="de-DE" smtClean="0"/>
              <a:t>06.09.2022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FFE4B-F13D-42C3-BB28-3F4E8AF69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763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D1C86C4C-69B0-45CB-BEB0-B655CB8CC2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375" y="838831"/>
            <a:ext cx="1540549" cy="1684976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14EEE8B9-C248-475C-8D2A-758D90FD62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924" y="838831"/>
            <a:ext cx="1540550" cy="1684976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65C30529-F873-4D35-8B22-E119404682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473" y="838831"/>
            <a:ext cx="1540549" cy="1684976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7B06FABB-6D80-4027-A5DB-729CB88251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1512" y="2846390"/>
            <a:ext cx="1540549" cy="1684976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B844136D-0434-4672-8258-FF2F4DF1D9FA}"/>
              </a:ext>
            </a:extLst>
          </p:cNvPr>
          <p:cNvSpPr txBox="1"/>
          <p:nvPr/>
        </p:nvSpPr>
        <p:spPr>
          <a:xfrm>
            <a:off x="918134" y="20320"/>
            <a:ext cx="59398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Supplementary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Figure 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1D7010B-A02E-42BF-8960-B1455489B26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962" y="2855483"/>
            <a:ext cx="1540549" cy="1684976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85800968-9CA6-45DE-9FF4-351FE03059E2}"/>
              </a:ext>
            </a:extLst>
          </p:cNvPr>
          <p:cNvSpPr txBox="1"/>
          <p:nvPr/>
        </p:nvSpPr>
        <p:spPr>
          <a:xfrm>
            <a:off x="918135" y="638909"/>
            <a:ext cx="28528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B4D2A88-8DC2-454B-8E23-C08934CA82E6}"/>
              </a:ext>
            </a:extLst>
          </p:cNvPr>
          <p:cNvSpPr txBox="1"/>
          <p:nvPr/>
        </p:nvSpPr>
        <p:spPr>
          <a:xfrm>
            <a:off x="3348199" y="2655561"/>
            <a:ext cx="28528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6A224EFB-6DE2-402D-BFD2-CF99D79F0AFD}"/>
              </a:ext>
            </a:extLst>
          </p:cNvPr>
          <p:cNvSpPr txBox="1"/>
          <p:nvPr/>
        </p:nvSpPr>
        <p:spPr>
          <a:xfrm>
            <a:off x="2466659" y="638909"/>
            <a:ext cx="28528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48D007D3-9D29-4F94-8950-69CC22187661}"/>
              </a:ext>
            </a:extLst>
          </p:cNvPr>
          <p:cNvSpPr txBox="1"/>
          <p:nvPr/>
        </p:nvSpPr>
        <p:spPr>
          <a:xfrm>
            <a:off x="3988450" y="638909"/>
            <a:ext cx="28528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B1EAF7F7-A2E6-4349-84E2-FD9B530C06DE}"/>
              </a:ext>
            </a:extLst>
          </p:cNvPr>
          <p:cNvSpPr txBox="1"/>
          <p:nvPr/>
        </p:nvSpPr>
        <p:spPr>
          <a:xfrm>
            <a:off x="1802717" y="2655561"/>
            <a:ext cx="28528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8929AD05-179F-4558-90BA-06F9ADDF44C4}"/>
              </a:ext>
            </a:extLst>
          </p:cNvPr>
          <p:cNvSpPr txBox="1"/>
          <p:nvPr/>
        </p:nvSpPr>
        <p:spPr>
          <a:xfrm>
            <a:off x="2742295" y="592743"/>
            <a:ext cx="12882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 err="1">
                <a:latin typeface="Arial" panose="020B0604020202020204" pitchFamily="34" charset="0"/>
                <a:cs typeface="Arial" panose="020B0604020202020204" pitchFamily="34" charset="0"/>
              </a:rPr>
              <a:t>rho</a:t>
            </a: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 = -0.39</a:t>
            </a:r>
          </a:p>
          <a:p>
            <a:pPr algn="ctr"/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p = 1.5x10</a:t>
            </a:r>
            <a:r>
              <a:rPr lang="de-DE" sz="700" baseline="30000" dirty="0">
                <a:latin typeface="Arial" panose="020B0604020202020204" pitchFamily="34" charset="0"/>
                <a:cs typeface="Arial" panose="020B0604020202020204" pitchFamily="34" charset="0"/>
              </a:rPr>
              <a:t>-8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70B87BB6-C603-443F-8641-4041D5BE534C}"/>
              </a:ext>
            </a:extLst>
          </p:cNvPr>
          <p:cNvSpPr txBox="1"/>
          <p:nvPr/>
        </p:nvSpPr>
        <p:spPr>
          <a:xfrm>
            <a:off x="1206337" y="592743"/>
            <a:ext cx="12726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 err="1">
                <a:latin typeface="Arial" panose="020B0604020202020204" pitchFamily="34" charset="0"/>
                <a:cs typeface="Arial" panose="020B0604020202020204" pitchFamily="34" charset="0"/>
              </a:rPr>
              <a:t>rho</a:t>
            </a: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 = 0.35</a:t>
            </a:r>
          </a:p>
          <a:p>
            <a:pPr algn="ctr"/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p = 9.1x10</a:t>
            </a:r>
            <a:r>
              <a:rPr lang="de-DE" sz="700" baseline="30000" dirty="0">
                <a:latin typeface="Arial" panose="020B0604020202020204" pitchFamily="34" charset="0"/>
                <a:cs typeface="Arial" panose="020B0604020202020204" pitchFamily="34" charset="0"/>
              </a:rPr>
              <a:t>-8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0807C6BA-148B-460B-8F70-88C81E8F44FE}"/>
              </a:ext>
            </a:extLst>
          </p:cNvPr>
          <p:cNvSpPr txBox="1"/>
          <p:nvPr/>
        </p:nvSpPr>
        <p:spPr>
          <a:xfrm>
            <a:off x="4282842" y="592743"/>
            <a:ext cx="12790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 err="1">
                <a:latin typeface="Arial" panose="020B0604020202020204" pitchFamily="34" charset="0"/>
                <a:cs typeface="Arial" panose="020B0604020202020204" pitchFamily="34" charset="0"/>
              </a:rPr>
              <a:t>rho</a:t>
            </a: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 = 0.38</a:t>
            </a:r>
          </a:p>
          <a:p>
            <a:pPr algn="ctr"/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p = 7.7x10</a:t>
            </a:r>
            <a:r>
              <a:rPr lang="de-DE" sz="700" baseline="30000" dirty="0">
                <a:latin typeface="Arial" panose="020B0604020202020204" pitchFamily="34" charset="0"/>
                <a:cs typeface="Arial" panose="020B0604020202020204" pitchFamily="34" charset="0"/>
              </a:rPr>
              <a:t>-9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D26E1394-5DF6-4EF8-8BD8-2332C73F6C4F}"/>
              </a:ext>
            </a:extLst>
          </p:cNvPr>
          <p:cNvSpPr txBox="1"/>
          <p:nvPr/>
        </p:nvSpPr>
        <p:spPr>
          <a:xfrm>
            <a:off x="2087737" y="2663256"/>
            <a:ext cx="128377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p = 0.27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B0582FEE-7178-40E2-86F9-807E294F5477}"/>
              </a:ext>
            </a:extLst>
          </p:cNvPr>
          <p:cNvSpPr txBox="1"/>
          <p:nvPr/>
        </p:nvSpPr>
        <p:spPr>
          <a:xfrm>
            <a:off x="3642531" y="2655561"/>
            <a:ext cx="127918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p = 7.6x10</a:t>
            </a:r>
            <a:r>
              <a:rPr lang="de-DE" sz="700" baseline="30000" dirty="0">
                <a:latin typeface="Arial" panose="020B0604020202020204" pitchFamily="34" charset="0"/>
                <a:cs typeface="Arial" panose="020B0604020202020204" pitchFamily="34" charset="0"/>
              </a:rPr>
              <a:t>-7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71217C6-2C22-D9F5-DA7E-F78575E01D72}"/>
              </a:ext>
            </a:extLst>
          </p:cNvPr>
          <p:cNvSpPr txBox="1"/>
          <p:nvPr/>
        </p:nvSpPr>
        <p:spPr>
          <a:xfrm>
            <a:off x="918134" y="4829690"/>
            <a:ext cx="4643718" cy="87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 S1: Exploratory correlations between NMS and ADL scores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The following NMS were investigated in relation to the ADL score: PSQI (A), MoCA (B), PHQ-9 (C), RLS (D),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pallhypesthesia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(E). All NMS were correlated with the ADL score.</a:t>
            </a: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de-DE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962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>
            <a:extLst>
              <a:ext uri="{FF2B5EF4-FFF2-40B4-BE49-F238E27FC236}">
                <a16:creationId xmlns:a16="http://schemas.microsoft.com/office/drawing/2014/main" id="{5CD4EAAC-04CD-4249-B0FC-6C4DC4A8D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609" y="2610013"/>
            <a:ext cx="1633122" cy="150419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8F631952-F786-445A-B47D-F53D707B38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688" y="2601760"/>
            <a:ext cx="1633122" cy="1504191"/>
          </a:xfrm>
          <a:prstGeom prst="rect">
            <a:avLst/>
          </a:prstGeom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C8FDE110-C224-4000-9B93-7B0890D51F25}"/>
              </a:ext>
            </a:extLst>
          </p:cNvPr>
          <p:cNvSpPr txBox="1"/>
          <p:nvPr/>
        </p:nvSpPr>
        <p:spPr>
          <a:xfrm>
            <a:off x="860850" y="1945"/>
            <a:ext cx="599714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Supplementary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Figure 2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2AFBFF7-C7DA-4B1D-AB12-3E10E3A4E5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45" y="810179"/>
            <a:ext cx="1633122" cy="1504191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3372E143-569A-4009-8CE8-DC33AE5CF5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178" y="810179"/>
            <a:ext cx="1633122" cy="1504191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47D29CC6-0326-47E5-8DA7-FE6AC8440E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959" y="810179"/>
            <a:ext cx="1633122" cy="1504191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52D54A98-C4BF-47D4-B2F4-DBB5FCDC8FA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033" y="2610013"/>
            <a:ext cx="1633122" cy="1504191"/>
          </a:xfrm>
          <a:prstGeom prst="rect">
            <a:avLst/>
          </a:prstGeom>
        </p:spPr>
      </p:pic>
      <p:sp>
        <p:nvSpPr>
          <p:cNvPr id="27" name="Textfeld 26">
            <a:extLst>
              <a:ext uri="{FF2B5EF4-FFF2-40B4-BE49-F238E27FC236}">
                <a16:creationId xmlns:a16="http://schemas.microsoft.com/office/drawing/2014/main" id="{E0C906ED-041C-4999-A2F0-86ABA5453BC6}"/>
              </a:ext>
            </a:extLst>
          </p:cNvPr>
          <p:cNvSpPr txBox="1"/>
          <p:nvPr/>
        </p:nvSpPr>
        <p:spPr>
          <a:xfrm>
            <a:off x="2523967" y="2411403"/>
            <a:ext cx="28528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66626938-9E0B-4A0D-A4AE-FD0AB79F86FD}"/>
              </a:ext>
            </a:extLst>
          </p:cNvPr>
          <p:cNvSpPr txBox="1"/>
          <p:nvPr/>
        </p:nvSpPr>
        <p:spPr>
          <a:xfrm>
            <a:off x="4152047" y="2411403"/>
            <a:ext cx="28528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b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2B409DE6-9A03-4C7E-8D63-A8C4576173B7}"/>
              </a:ext>
            </a:extLst>
          </p:cNvPr>
          <p:cNvSpPr txBox="1"/>
          <p:nvPr/>
        </p:nvSpPr>
        <p:spPr>
          <a:xfrm>
            <a:off x="4412479" y="2419098"/>
            <a:ext cx="13476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p = 6.6x10</a:t>
            </a:r>
            <a:r>
              <a:rPr lang="de-DE" sz="700" baseline="30000" dirty="0">
                <a:latin typeface="Arial" panose="020B0604020202020204" pitchFamily="34" charset="0"/>
                <a:cs typeface="Arial" panose="020B0604020202020204" pitchFamily="34" charset="0"/>
              </a:rPr>
              <a:t>-11</a:t>
            </a: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7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BF5961E6-D3D2-43A7-8117-C3DAB3C78FE9}"/>
              </a:ext>
            </a:extLst>
          </p:cNvPr>
          <p:cNvSpPr txBox="1"/>
          <p:nvPr/>
        </p:nvSpPr>
        <p:spPr>
          <a:xfrm>
            <a:off x="2781458" y="2419098"/>
            <a:ext cx="13476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p = 0.11 </a:t>
            </a:r>
            <a:endParaRPr lang="de-DE" sz="7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9F2A946-34D7-4E73-B410-CA4DA6C78CF5}"/>
              </a:ext>
            </a:extLst>
          </p:cNvPr>
          <p:cNvSpPr txBox="1"/>
          <p:nvPr/>
        </p:nvSpPr>
        <p:spPr>
          <a:xfrm>
            <a:off x="1149332" y="572292"/>
            <a:ext cx="14029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 err="1">
                <a:latin typeface="Arial" panose="020B0604020202020204" pitchFamily="34" charset="0"/>
                <a:cs typeface="Arial" panose="020B0604020202020204" pitchFamily="34" charset="0"/>
              </a:rPr>
              <a:t>rho</a:t>
            </a: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:-0.01</a:t>
            </a:r>
            <a:b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p = 0.76</a:t>
            </a:r>
            <a:endParaRPr lang="de-DE" sz="7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E307C80-3012-4323-9702-E2B3CA09805C}"/>
              </a:ext>
            </a:extLst>
          </p:cNvPr>
          <p:cNvSpPr txBox="1"/>
          <p:nvPr/>
        </p:nvSpPr>
        <p:spPr>
          <a:xfrm>
            <a:off x="2774950" y="572292"/>
            <a:ext cx="15146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 err="1">
                <a:latin typeface="Arial" panose="020B0604020202020204" pitchFamily="34" charset="0"/>
                <a:cs typeface="Arial" panose="020B0604020202020204" pitchFamily="34" charset="0"/>
              </a:rPr>
              <a:t>rho</a:t>
            </a: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:-0.12</a:t>
            </a:r>
            <a:b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p = 0.090</a:t>
            </a:r>
            <a:endParaRPr lang="de-DE" sz="7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694EF992-D774-48BB-BF1F-BB960FC7A2C3}"/>
              </a:ext>
            </a:extLst>
          </p:cNvPr>
          <p:cNvSpPr txBox="1"/>
          <p:nvPr/>
        </p:nvSpPr>
        <p:spPr>
          <a:xfrm>
            <a:off x="4403374" y="572292"/>
            <a:ext cx="1347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 err="1">
                <a:latin typeface="Arial" panose="020B0604020202020204" pitchFamily="34" charset="0"/>
                <a:cs typeface="Arial" panose="020B0604020202020204" pitchFamily="34" charset="0"/>
              </a:rPr>
              <a:t>rho</a:t>
            </a: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:-0.13</a:t>
            </a:r>
            <a:b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p = 0.046</a:t>
            </a:r>
            <a:endParaRPr lang="de-DE" sz="7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9B9702E5-66AD-4C47-9464-FFD93F5D03F3}"/>
              </a:ext>
            </a:extLst>
          </p:cNvPr>
          <p:cNvSpPr txBox="1"/>
          <p:nvPr/>
        </p:nvSpPr>
        <p:spPr>
          <a:xfrm>
            <a:off x="1179439" y="2425987"/>
            <a:ext cx="13476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p = 0.090 </a:t>
            </a:r>
            <a:endParaRPr lang="de-DE" sz="7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E752A49F-7CE9-4DD7-B359-9FB643F8DA06}"/>
              </a:ext>
            </a:extLst>
          </p:cNvPr>
          <p:cNvSpPr txBox="1"/>
          <p:nvPr/>
        </p:nvSpPr>
        <p:spPr>
          <a:xfrm>
            <a:off x="860850" y="618458"/>
            <a:ext cx="28528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B7569371-E6EE-43AD-A143-56171D2EC823}"/>
              </a:ext>
            </a:extLst>
          </p:cNvPr>
          <p:cNvSpPr txBox="1"/>
          <p:nvPr/>
        </p:nvSpPr>
        <p:spPr>
          <a:xfrm>
            <a:off x="2491924" y="618458"/>
            <a:ext cx="28528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54BEBCE8-88C5-4381-BDC3-F88CDC3F8114}"/>
              </a:ext>
            </a:extLst>
          </p:cNvPr>
          <p:cNvSpPr txBox="1"/>
          <p:nvPr/>
        </p:nvSpPr>
        <p:spPr>
          <a:xfrm>
            <a:off x="4128015" y="618458"/>
            <a:ext cx="28528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07990FF8-56CC-48C7-AEF2-0519D2E51F30}"/>
              </a:ext>
            </a:extLst>
          </p:cNvPr>
          <p:cNvSpPr txBox="1"/>
          <p:nvPr/>
        </p:nvSpPr>
        <p:spPr>
          <a:xfrm>
            <a:off x="890845" y="2418292"/>
            <a:ext cx="28528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057385E-6640-86D7-E837-FE4C2CAB53C4}"/>
              </a:ext>
            </a:extLst>
          </p:cNvPr>
          <p:cNvSpPr txBox="1"/>
          <p:nvPr/>
        </p:nvSpPr>
        <p:spPr>
          <a:xfrm>
            <a:off x="890844" y="4409847"/>
            <a:ext cx="4928965" cy="87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 S2: Exploratory correlations between NMS and probands age.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Pallhypesthesia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showed a clear association with probands age (F). Other NMS PSQI (A), MoCA (B), PHQ-9 (C), RLS (D) and bladder dysfunction (E) were not associated with probands age or only had small rho values.</a:t>
            </a:r>
            <a:endParaRPr lang="de-DE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89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feld 11">
            <a:extLst>
              <a:ext uri="{FF2B5EF4-FFF2-40B4-BE49-F238E27FC236}">
                <a16:creationId xmlns:a16="http://schemas.microsoft.com/office/drawing/2014/main" id="{CD107013-EF51-4282-9068-F16E50F2EEC6}"/>
              </a:ext>
            </a:extLst>
          </p:cNvPr>
          <p:cNvSpPr txBox="1"/>
          <p:nvPr/>
        </p:nvSpPr>
        <p:spPr>
          <a:xfrm>
            <a:off x="938820" y="0"/>
            <a:ext cx="59191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Supplementary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Figure 3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1DE830F1-AE40-47C2-BAD5-8051150ACE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820" y="844546"/>
            <a:ext cx="1633122" cy="150419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4265E461-177F-48A4-8518-7218C4BDCA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942" y="844546"/>
            <a:ext cx="1633122" cy="1504191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D14575C8-42EF-4FA7-BCDB-B2BBB5F5F1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064" y="844546"/>
            <a:ext cx="1633122" cy="1504191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BBAB6433-A057-45B8-804B-553E0B8B53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95" y="2672487"/>
            <a:ext cx="1633122" cy="1504191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FAC580BC-C848-43F1-9ACF-5945F9FC628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541" y="2649532"/>
            <a:ext cx="1633122" cy="1504191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68DF7EFD-1AFE-4426-985A-0F74676F1FA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8663" y="2649531"/>
            <a:ext cx="1633122" cy="1504191"/>
          </a:xfrm>
          <a:prstGeom prst="rect">
            <a:avLst/>
          </a:prstGeom>
        </p:spPr>
      </p:pic>
      <p:sp>
        <p:nvSpPr>
          <p:cNvPr id="29" name="Textfeld 28">
            <a:extLst>
              <a:ext uri="{FF2B5EF4-FFF2-40B4-BE49-F238E27FC236}">
                <a16:creationId xmlns:a16="http://schemas.microsoft.com/office/drawing/2014/main" id="{313BF083-1F7C-4CB9-A51B-366A067872D7}"/>
              </a:ext>
            </a:extLst>
          </p:cNvPr>
          <p:cNvSpPr txBox="1"/>
          <p:nvPr/>
        </p:nvSpPr>
        <p:spPr>
          <a:xfrm>
            <a:off x="889595" y="654567"/>
            <a:ext cx="28528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E588D702-7E7E-4EE6-BBF6-B0B64AAFC841}"/>
              </a:ext>
            </a:extLst>
          </p:cNvPr>
          <p:cNvSpPr txBox="1"/>
          <p:nvPr/>
        </p:nvSpPr>
        <p:spPr>
          <a:xfrm>
            <a:off x="2520669" y="2474813"/>
            <a:ext cx="28528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6274D582-4A98-4848-A8A4-DE555050EB62}"/>
              </a:ext>
            </a:extLst>
          </p:cNvPr>
          <p:cNvSpPr txBox="1"/>
          <p:nvPr/>
        </p:nvSpPr>
        <p:spPr>
          <a:xfrm>
            <a:off x="2520669" y="654567"/>
            <a:ext cx="28528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00FA025B-A835-48B9-BF24-54A5474574DB}"/>
              </a:ext>
            </a:extLst>
          </p:cNvPr>
          <p:cNvSpPr txBox="1"/>
          <p:nvPr/>
        </p:nvSpPr>
        <p:spPr>
          <a:xfrm>
            <a:off x="4156760" y="654567"/>
            <a:ext cx="28528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0820213B-DF15-4951-B59E-F0E7983FD27C}"/>
              </a:ext>
            </a:extLst>
          </p:cNvPr>
          <p:cNvSpPr txBox="1"/>
          <p:nvPr/>
        </p:nvSpPr>
        <p:spPr>
          <a:xfrm>
            <a:off x="887547" y="2482508"/>
            <a:ext cx="28528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8F0FB8A2-188B-4E65-8920-86CECF0CFAC1}"/>
              </a:ext>
            </a:extLst>
          </p:cNvPr>
          <p:cNvSpPr txBox="1"/>
          <p:nvPr/>
        </p:nvSpPr>
        <p:spPr>
          <a:xfrm>
            <a:off x="4148749" y="2474813"/>
            <a:ext cx="28528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b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2EA40983-BC28-46D3-8202-1DCF472EFD67}"/>
              </a:ext>
            </a:extLst>
          </p:cNvPr>
          <p:cNvSpPr txBox="1"/>
          <p:nvPr/>
        </p:nvSpPr>
        <p:spPr>
          <a:xfrm>
            <a:off x="1181320" y="608401"/>
            <a:ext cx="14029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 err="1">
                <a:latin typeface="Arial" panose="020B0604020202020204" pitchFamily="34" charset="0"/>
                <a:cs typeface="Arial" panose="020B0604020202020204" pitchFamily="34" charset="0"/>
              </a:rPr>
              <a:t>rho</a:t>
            </a: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 = 0.11</a:t>
            </a:r>
            <a:b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p = 0.16</a:t>
            </a:r>
            <a:endParaRPr lang="de-DE" sz="7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DEA4DF37-3C23-4D00-AA2F-EB8C8A588452}"/>
              </a:ext>
            </a:extLst>
          </p:cNvPr>
          <p:cNvSpPr txBox="1"/>
          <p:nvPr/>
        </p:nvSpPr>
        <p:spPr>
          <a:xfrm>
            <a:off x="2806938" y="608401"/>
            <a:ext cx="15146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 err="1">
                <a:latin typeface="Arial" panose="020B0604020202020204" pitchFamily="34" charset="0"/>
                <a:cs typeface="Arial" panose="020B0604020202020204" pitchFamily="34" charset="0"/>
              </a:rPr>
              <a:t>rho</a:t>
            </a: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 = 0.005</a:t>
            </a:r>
            <a:b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p = 0.94</a:t>
            </a:r>
            <a:endParaRPr lang="de-DE" sz="7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EFD1D68B-A082-4985-9E93-BDCE56D1AB7F}"/>
              </a:ext>
            </a:extLst>
          </p:cNvPr>
          <p:cNvSpPr txBox="1"/>
          <p:nvPr/>
        </p:nvSpPr>
        <p:spPr>
          <a:xfrm>
            <a:off x="4435362" y="608401"/>
            <a:ext cx="1347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 err="1">
                <a:latin typeface="Arial" panose="020B0604020202020204" pitchFamily="34" charset="0"/>
                <a:cs typeface="Arial" panose="020B0604020202020204" pitchFamily="34" charset="0"/>
              </a:rPr>
              <a:t>rho</a:t>
            </a: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 = 0.28</a:t>
            </a:r>
            <a:b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p = 0.00031</a:t>
            </a:r>
            <a:endParaRPr lang="de-DE" sz="7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C0B744F1-3328-46B5-8FBA-2DC4F15206AA}"/>
              </a:ext>
            </a:extLst>
          </p:cNvPr>
          <p:cNvSpPr txBox="1"/>
          <p:nvPr/>
        </p:nvSpPr>
        <p:spPr>
          <a:xfrm>
            <a:off x="1179384" y="2490203"/>
            <a:ext cx="13476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p = 0.47 </a:t>
            </a:r>
            <a:endParaRPr lang="de-DE" sz="7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FCB78B46-2D0F-4FD0-91E1-052900321706}"/>
              </a:ext>
            </a:extLst>
          </p:cNvPr>
          <p:cNvSpPr txBox="1"/>
          <p:nvPr/>
        </p:nvSpPr>
        <p:spPr>
          <a:xfrm>
            <a:off x="4437824" y="2482508"/>
            <a:ext cx="13476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p = 0.003 </a:t>
            </a:r>
            <a:endParaRPr lang="de-DE" sz="7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F78D1A33-6930-4A9C-9643-E398B9BED59F}"/>
              </a:ext>
            </a:extLst>
          </p:cNvPr>
          <p:cNvSpPr txBox="1"/>
          <p:nvPr/>
        </p:nvSpPr>
        <p:spPr>
          <a:xfrm>
            <a:off x="2781403" y="2482508"/>
            <a:ext cx="13476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p = 0.36</a:t>
            </a:r>
            <a:endParaRPr lang="de-DE" sz="7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8872AEDA-4B9D-6121-3B7B-914A1ABEE4DA}"/>
              </a:ext>
            </a:extLst>
          </p:cNvPr>
          <p:cNvSpPr txBox="1"/>
          <p:nvPr/>
        </p:nvSpPr>
        <p:spPr>
          <a:xfrm>
            <a:off x="887546" y="4351396"/>
            <a:ext cx="4950639" cy="1071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 S3: Exploratory correlations between NMS and CAG repeat length. 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Probands with longer repeats seemed to be more depressive (C).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Pallhypesthesia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was associated with a shorter repeat length (F). No association was seen for CAG repeat length and PSQI (A), MoCA (B), RLS (D) and bladder dysfunction (E).</a:t>
            </a:r>
            <a:endParaRPr lang="de-DE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58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284</Words>
  <Application>Microsoft Office PowerPoint</Application>
  <PresentationFormat>A4-Papier (210 x 297 mm)</PresentationFormat>
  <Paragraphs>43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Holger Hengel</dc:creator>
  <cp:lastModifiedBy>Holger Hengel</cp:lastModifiedBy>
  <cp:revision>106</cp:revision>
  <dcterms:created xsi:type="dcterms:W3CDTF">2022-01-25T10:51:12Z</dcterms:created>
  <dcterms:modified xsi:type="dcterms:W3CDTF">2022-09-06T07:10:54Z</dcterms:modified>
</cp:coreProperties>
</file>